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2" autoAdjust="0"/>
    <p:restoredTop sz="94660"/>
  </p:normalViewPr>
  <p:slideViewPr>
    <p:cSldViewPr snapToGrid="0">
      <p:cViewPr varScale="1">
        <p:scale>
          <a:sx n="79" d="100"/>
          <a:sy n="79" d="100"/>
        </p:scale>
        <p:origin x="301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8D932DA-F5C2-4FC5-A3B6-C9055F4743AA}" type="datetimeFigureOut">
              <a:rPr kumimoji="1" lang="ja-JP" altLang="en-US" smtClean="0"/>
              <a:t>2024/11/29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3030280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D932DA-F5C2-4FC5-A3B6-C9055F4743AA}" type="datetimeFigureOut">
              <a:rPr kumimoji="1" lang="ja-JP" altLang="en-US" smtClean="0"/>
              <a:t>2024/11/29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1990204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D932DA-F5C2-4FC5-A3B6-C9055F4743AA}" type="datetimeFigureOut">
              <a:rPr kumimoji="1" lang="ja-JP" altLang="en-US" smtClean="0"/>
              <a:t>2024/11/29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759694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D932DA-F5C2-4FC5-A3B6-C9055F4743AA}" type="datetimeFigureOut">
              <a:rPr kumimoji="1" lang="ja-JP" altLang="en-US" smtClean="0"/>
              <a:t>2024/11/29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1455333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8D932DA-F5C2-4FC5-A3B6-C9055F4743AA}" type="datetimeFigureOut">
              <a:rPr kumimoji="1" lang="ja-JP" altLang="en-US" smtClean="0"/>
              <a:t>2024/11/29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2279601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8D932DA-F5C2-4FC5-A3B6-C9055F4743AA}" type="datetimeFigureOut">
              <a:rPr kumimoji="1" lang="ja-JP" altLang="en-US" smtClean="0"/>
              <a:t>2024/11/29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3515258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8D932DA-F5C2-4FC5-A3B6-C9055F4743AA}" type="datetimeFigureOut">
              <a:rPr kumimoji="1" lang="ja-JP" altLang="en-US" smtClean="0"/>
              <a:t>2024/11/29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954720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8D932DA-F5C2-4FC5-A3B6-C9055F4743AA}" type="datetimeFigureOut">
              <a:rPr kumimoji="1" lang="ja-JP" altLang="en-US" smtClean="0"/>
              <a:t>2024/11/29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3400310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D932DA-F5C2-4FC5-A3B6-C9055F4743AA}" type="datetimeFigureOut">
              <a:rPr kumimoji="1" lang="ja-JP" altLang="en-US" smtClean="0"/>
              <a:t>2024/11/29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1319277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8D932DA-F5C2-4FC5-A3B6-C9055F4743AA}" type="datetimeFigureOut">
              <a:rPr kumimoji="1" lang="ja-JP" altLang="en-US" smtClean="0"/>
              <a:t>2024/11/29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3678450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8D932DA-F5C2-4FC5-A3B6-C9055F4743AA}" type="datetimeFigureOut">
              <a:rPr kumimoji="1" lang="ja-JP" altLang="en-US" smtClean="0"/>
              <a:t>2024/11/29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2821843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8D932DA-F5C2-4FC5-A3B6-C9055F4743AA}" type="datetimeFigureOut">
              <a:rPr kumimoji="1" lang="ja-JP" altLang="en-US" smtClean="0"/>
              <a:t>2024/11/29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A199ED2-D6F8-4ED9-A9E9-36EDCADA2364}" type="slidenum">
              <a:rPr kumimoji="1" lang="ja-JP" altLang="en-US" smtClean="0"/>
              <a:t>‹#›</a:t>
            </a:fld>
            <a:endParaRPr kumimoji="1" lang="ja-JP" altLang="en-US"/>
          </a:p>
        </p:txBody>
      </p:sp>
    </p:spTree>
    <p:extLst>
      <p:ext uri="{BB962C8B-B14F-4D97-AF65-F5344CB8AC3E}">
        <p14:creationId xmlns:p14="http://schemas.microsoft.com/office/powerpoint/2010/main" val="34989401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microsoft.com/office/2007/relationships/hdphoto" Target="../media/hdphoto2.wdp"/><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image" Target="../media/image3.png"/><Relationship Id="rId9"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2FAB7F99-D950-4287-A951-57153D8055C6}"/>
              </a:ext>
            </a:extLst>
          </p:cNvPr>
          <p:cNvSpPr txBox="1"/>
          <p:nvPr/>
        </p:nvSpPr>
        <p:spPr>
          <a:xfrm>
            <a:off x="2352060" y="344396"/>
            <a:ext cx="4499361" cy="553998"/>
          </a:xfrm>
          <a:prstGeom prst="rect">
            <a:avLst/>
          </a:prstGeom>
          <a:noFill/>
        </p:spPr>
        <p:txBody>
          <a:bodyPr wrap="square" rtlCol="0" anchor="b">
            <a:spAutoFit/>
          </a:bodyPr>
          <a:lstStyle/>
          <a:p>
            <a:r>
              <a:rPr kumimoji="1" lang="ja-JP" altLang="en-US" sz="3000" dirty="0">
                <a:latin typeface="+mn-ea"/>
              </a:rPr>
              <a:t>保険証</a:t>
            </a:r>
            <a:r>
              <a:rPr kumimoji="1" lang="ja-JP" altLang="en-US" sz="2000" dirty="0">
                <a:latin typeface="+mn-ea"/>
              </a:rPr>
              <a:t>は</a:t>
            </a:r>
            <a:r>
              <a:rPr kumimoji="1" lang="ja-JP" altLang="en-US" sz="3000" dirty="0">
                <a:latin typeface="+mn-ea"/>
              </a:rPr>
              <a:t>発行されません</a:t>
            </a:r>
          </a:p>
        </p:txBody>
      </p:sp>
      <p:grpSp>
        <p:nvGrpSpPr>
          <p:cNvPr id="5" name="グループ化 4">
            <a:extLst>
              <a:ext uri="{FF2B5EF4-FFF2-40B4-BE49-F238E27FC236}">
                <a16:creationId xmlns:a16="http://schemas.microsoft.com/office/drawing/2014/main" id="{D16DDA24-1906-4C46-A28C-D1C438429B46}"/>
              </a:ext>
            </a:extLst>
          </p:cNvPr>
          <p:cNvGrpSpPr/>
          <p:nvPr/>
        </p:nvGrpSpPr>
        <p:grpSpPr>
          <a:xfrm>
            <a:off x="0" y="3868689"/>
            <a:ext cx="6932317" cy="955278"/>
            <a:chOff x="0" y="4290328"/>
            <a:chExt cx="6932317" cy="955278"/>
          </a:xfrm>
        </p:grpSpPr>
        <p:sp>
          <p:nvSpPr>
            <p:cNvPr id="48" name="正方形/長方形 47">
              <a:extLst>
                <a:ext uri="{FF2B5EF4-FFF2-40B4-BE49-F238E27FC236}">
                  <a16:creationId xmlns:a16="http://schemas.microsoft.com/office/drawing/2014/main" id="{3E3A569C-BB9C-4053-867D-0446E4144BCA}"/>
                </a:ext>
              </a:extLst>
            </p:cNvPr>
            <p:cNvSpPr/>
            <p:nvPr/>
          </p:nvSpPr>
          <p:spPr>
            <a:xfrm>
              <a:off x="0" y="4290328"/>
              <a:ext cx="6858000" cy="95527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ACABCC28-2888-4B93-8072-875DA5EB344F}"/>
                </a:ext>
              </a:extLst>
            </p:cNvPr>
            <p:cNvSpPr txBox="1"/>
            <p:nvPr/>
          </p:nvSpPr>
          <p:spPr>
            <a:xfrm>
              <a:off x="1328351" y="4722167"/>
              <a:ext cx="5603966" cy="461665"/>
            </a:xfrm>
            <a:prstGeom prst="rect">
              <a:avLst/>
            </a:prstGeom>
            <a:noFill/>
          </p:spPr>
          <p:txBody>
            <a:bodyPr wrap="square" rtlCol="0">
              <a:spAutoFit/>
            </a:bodyPr>
            <a:lstStyle/>
            <a:p>
              <a:pPr>
                <a:tabLst>
                  <a:tab pos="2416175" algn="l"/>
                </a:tabLst>
              </a:pPr>
              <a:r>
                <a:rPr kumimoji="1" lang="en-US" altLang="ja-JP" sz="2400" dirty="0">
                  <a:latin typeface="+mn-ea"/>
                </a:rPr>
                <a:t>2025</a:t>
              </a:r>
              <a:r>
                <a:rPr kumimoji="1" lang="ja-JP" altLang="en-US" sz="1600" dirty="0">
                  <a:latin typeface="+mn-ea"/>
                </a:rPr>
                <a:t>年</a:t>
              </a:r>
              <a:r>
                <a:rPr kumimoji="1" lang="en-US" altLang="ja-JP" sz="2400" dirty="0">
                  <a:latin typeface="+mn-ea"/>
                </a:rPr>
                <a:t>12</a:t>
              </a:r>
              <a:r>
                <a:rPr kumimoji="1" lang="ja-JP" altLang="en-US" sz="1600" dirty="0">
                  <a:latin typeface="+mn-ea"/>
                </a:rPr>
                <a:t>月</a:t>
              </a:r>
              <a:r>
                <a:rPr kumimoji="1" lang="en-US" altLang="ja-JP" sz="2400" dirty="0">
                  <a:latin typeface="+mn-ea"/>
                </a:rPr>
                <a:t>2</a:t>
              </a:r>
              <a:r>
                <a:rPr kumimoji="1" lang="ja-JP" altLang="en-US" sz="1600" dirty="0">
                  <a:latin typeface="+mn-ea"/>
                </a:rPr>
                <a:t>日以降は</a:t>
              </a:r>
              <a:r>
                <a:rPr kumimoji="1" lang="ja-JP" altLang="en-US" sz="2400" dirty="0">
                  <a:latin typeface="+mn-ea"/>
                </a:rPr>
                <a:t>使用できません</a:t>
              </a:r>
              <a:endParaRPr kumimoji="1" lang="ja-JP" altLang="en-US" sz="2200" dirty="0">
                <a:latin typeface="+mn-ea"/>
              </a:endParaRPr>
            </a:p>
          </p:txBody>
        </p:sp>
        <p:sp>
          <p:nvSpPr>
            <p:cNvPr id="8" name="テキスト ボックス 7">
              <a:extLst>
                <a:ext uri="{FF2B5EF4-FFF2-40B4-BE49-F238E27FC236}">
                  <a16:creationId xmlns:a16="http://schemas.microsoft.com/office/drawing/2014/main" id="{0EDEC638-3C2B-4C24-8D7C-BB5598EB846B}"/>
                </a:ext>
              </a:extLst>
            </p:cNvPr>
            <p:cNvSpPr txBox="1"/>
            <p:nvPr/>
          </p:nvSpPr>
          <p:spPr>
            <a:xfrm>
              <a:off x="195235" y="4382881"/>
              <a:ext cx="2560320" cy="338554"/>
            </a:xfrm>
            <a:prstGeom prst="rect">
              <a:avLst/>
            </a:prstGeom>
            <a:noFill/>
          </p:spPr>
          <p:txBody>
            <a:bodyPr wrap="square" rtlCol="0">
              <a:spAutoFit/>
            </a:bodyPr>
            <a:lstStyle/>
            <a:p>
              <a:r>
                <a:rPr kumimoji="1" lang="ja-JP" altLang="en-US" sz="1600" dirty="0">
                  <a:latin typeface="+mn-ea"/>
                </a:rPr>
                <a:t>現在お持ちの保険証も</a:t>
              </a:r>
            </a:p>
          </p:txBody>
        </p:sp>
      </p:grpSp>
      <p:sp>
        <p:nvSpPr>
          <p:cNvPr id="10" name="テキスト ボックス 9">
            <a:extLst>
              <a:ext uri="{FF2B5EF4-FFF2-40B4-BE49-F238E27FC236}">
                <a16:creationId xmlns:a16="http://schemas.microsoft.com/office/drawing/2014/main" id="{E506185B-E166-49D7-960A-287FAE94C84F}"/>
              </a:ext>
            </a:extLst>
          </p:cNvPr>
          <p:cNvSpPr txBox="1"/>
          <p:nvPr/>
        </p:nvSpPr>
        <p:spPr>
          <a:xfrm>
            <a:off x="99435" y="413751"/>
            <a:ext cx="2558307" cy="461665"/>
          </a:xfrm>
          <a:prstGeom prst="rect">
            <a:avLst/>
          </a:prstGeom>
          <a:noFill/>
        </p:spPr>
        <p:txBody>
          <a:bodyPr wrap="square" rtlCol="0" anchor="b">
            <a:spAutoFit/>
          </a:bodyPr>
          <a:lstStyle/>
          <a:p>
            <a:r>
              <a:rPr kumimoji="1" lang="en-US" altLang="ja-JP" sz="2400" dirty="0">
                <a:latin typeface="+mn-ea"/>
              </a:rPr>
              <a:t>2024</a:t>
            </a:r>
            <a:r>
              <a:rPr kumimoji="1" lang="ja-JP" altLang="en-US" sz="1400" dirty="0">
                <a:latin typeface="+mn-ea"/>
              </a:rPr>
              <a:t>年</a:t>
            </a:r>
            <a:r>
              <a:rPr kumimoji="1" lang="en-US" altLang="ja-JP" sz="2400" dirty="0">
                <a:latin typeface="+mn-ea"/>
              </a:rPr>
              <a:t>12</a:t>
            </a:r>
            <a:r>
              <a:rPr kumimoji="1" lang="ja-JP" altLang="en-US" sz="1400" dirty="0">
                <a:latin typeface="+mn-ea"/>
              </a:rPr>
              <a:t>月</a:t>
            </a:r>
            <a:r>
              <a:rPr kumimoji="1" lang="en-US" altLang="ja-JP" sz="2400" dirty="0">
                <a:latin typeface="+mn-ea"/>
              </a:rPr>
              <a:t>2</a:t>
            </a:r>
            <a:r>
              <a:rPr kumimoji="1" lang="ja-JP" altLang="en-US" sz="1400" dirty="0">
                <a:latin typeface="+mn-ea"/>
              </a:rPr>
              <a:t>日以降</a:t>
            </a:r>
            <a:endParaRPr kumimoji="1" lang="ja-JP" altLang="en-US" dirty="0">
              <a:latin typeface="+mn-ea"/>
            </a:endParaRPr>
          </a:p>
        </p:txBody>
      </p:sp>
      <p:grpSp>
        <p:nvGrpSpPr>
          <p:cNvPr id="59" name="グループ化 58">
            <a:extLst>
              <a:ext uri="{FF2B5EF4-FFF2-40B4-BE49-F238E27FC236}">
                <a16:creationId xmlns:a16="http://schemas.microsoft.com/office/drawing/2014/main" id="{B03C5A08-FDFE-4822-BC89-D570FB76A40B}"/>
              </a:ext>
            </a:extLst>
          </p:cNvPr>
          <p:cNvGrpSpPr/>
          <p:nvPr/>
        </p:nvGrpSpPr>
        <p:grpSpPr>
          <a:xfrm>
            <a:off x="104889" y="7011754"/>
            <a:ext cx="6593445" cy="360000"/>
            <a:chOff x="117033" y="5550987"/>
            <a:chExt cx="6593445" cy="360000"/>
          </a:xfrm>
        </p:grpSpPr>
        <p:sp>
          <p:nvSpPr>
            <p:cNvPr id="49" name="四角形: 角を丸くする 48">
              <a:extLst>
                <a:ext uri="{FF2B5EF4-FFF2-40B4-BE49-F238E27FC236}">
                  <a16:creationId xmlns:a16="http://schemas.microsoft.com/office/drawing/2014/main" id="{75AB70EA-54C9-463A-B7AE-F2770D1D40EC}"/>
                </a:ext>
              </a:extLst>
            </p:cNvPr>
            <p:cNvSpPr/>
            <p:nvPr/>
          </p:nvSpPr>
          <p:spPr>
            <a:xfrm>
              <a:off x="117033" y="5550987"/>
              <a:ext cx="6593445" cy="360000"/>
            </a:xfrm>
            <a:prstGeom prst="roundRect">
              <a:avLst>
                <a:gd name="adj" fmla="val 50000"/>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0" name="テキスト ボックス 49">
              <a:extLst>
                <a:ext uri="{FF2B5EF4-FFF2-40B4-BE49-F238E27FC236}">
                  <a16:creationId xmlns:a16="http://schemas.microsoft.com/office/drawing/2014/main" id="{AE2EA56C-6DDA-4618-99EB-BFBC2E86DD81}"/>
                </a:ext>
              </a:extLst>
            </p:cNvPr>
            <p:cNvSpPr txBox="1"/>
            <p:nvPr/>
          </p:nvSpPr>
          <p:spPr>
            <a:xfrm>
              <a:off x="147521" y="5600380"/>
              <a:ext cx="4388083" cy="276999"/>
            </a:xfrm>
            <a:prstGeom prst="rect">
              <a:avLst/>
            </a:prstGeom>
            <a:noFill/>
          </p:spPr>
          <p:txBody>
            <a:bodyPr wrap="square" rtlCol="0">
              <a:spAutoFit/>
            </a:bodyPr>
            <a:lstStyle/>
            <a:p>
              <a:r>
                <a:rPr kumimoji="1" lang="ja-JP" altLang="en-US" sz="1200" dirty="0"/>
                <a:t>Ｑ．資格確認書って何のこと？</a:t>
              </a:r>
            </a:p>
          </p:txBody>
        </p:sp>
      </p:grpSp>
      <p:grpSp>
        <p:nvGrpSpPr>
          <p:cNvPr id="61" name="グループ化 60">
            <a:extLst>
              <a:ext uri="{FF2B5EF4-FFF2-40B4-BE49-F238E27FC236}">
                <a16:creationId xmlns:a16="http://schemas.microsoft.com/office/drawing/2014/main" id="{718A9BA2-A725-42E3-AB84-8D959649EF57}"/>
              </a:ext>
            </a:extLst>
          </p:cNvPr>
          <p:cNvGrpSpPr/>
          <p:nvPr/>
        </p:nvGrpSpPr>
        <p:grpSpPr>
          <a:xfrm>
            <a:off x="99433" y="6023809"/>
            <a:ext cx="6552000" cy="360000"/>
            <a:chOff x="117032" y="8504826"/>
            <a:chExt cx="6630705" cy="360000"/>
          </a:xfrm>
        </p:grpSpPr>
        <p:sp>
          <p:nvSpPr>
            <p:cNvPr id="52" name="四角形: 角を丸くする 51">
              <a:extLst>
                <a:ext uri="{FF2B5EF4-FFF2-40B4-BE49-F238E27FC236}">
                  <a16:creationId xmlns:a16="http://schemas.microsoft.com/office/drawing/2014/main" id="{03032A90-34D8-4EF1-BDCC-EDDB797B8108}"/>
                </a:ext>
              </a:extLst>
            </p:cNvPr>
            <p:cNvSpPr/>
            <p:nvPr/>
          </p:nvSpPr>
          <p:spPr>
            <a:xfrm>
              <a:off x="117032" y="8504826"/>
              <a:ext cx="6630705" cy="360000"/>
            </a:xfrm>
            <a:prstGeom prst="roundRect">
              <a:avLst>
                <a:gd name="adj" fmla="val 50000"/>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2BCE3159-9E56-428B-A0A5-1B3BCAD13F49}"/>
                </a:ext>
              </a:extLst>
            </p:cNvPr>
            <p:cNvSpPr txBox="1"/>
            <p:nvPr/>
          </p:nvSpPr>
          <p:spPr>
            <a:xfrm>
              <a:off x="153408" y="8562637"/>
              <a:ext cx="6562956" cy="276999"/>
            </a:xfrm>
            <a:prstGeom prst="rect">
              <a:avLst/>
            </a:prstGeom>
            <a:noFill/>
          </p:spPr>
          <p:txBody>
            <a:bodyPr wrap="square" rtlCol="0">
              <a:spAutoFit/>
            </a:bodyPr>
            <a:lstStyle/>
            <a:p>
              <a:r>
                <a:rPr kumimoji="1" lang="ja-JP" altLang="en-US" sz="1200" dirty="0"/>
                <a:t>Ｑ．マイナ保険証で記号・番号や保険者番号はどうやって確認するの？</a:t>
              </a:r>
            </a:p>
          </p:txBody>
        </p:sp>
      </p:grpSp>
      <p:grpSp>
        <p:nvGrpSpPr>
          <p:cNvPr id="60" name="グループ化 59">
            <a:extLst>
              <a:ext uri="{FF2B5EF4-FFF2-40B4-BE49-F238E27FC236}">
                <a16:creationId xmlns:a16="http://schemas.microsoft.com/office/drawing/2014/main" id="{32A34A59-AAB8-4551-858F-F8292880C1C3}"/>
              </a:ext>
            </a:extLst>
          </p:cNvPr>
          <p:cNvGrpSpPr/>
          <p:nvPr/>
        </p:nvGrpSpPr>
        <p:grpSpPr>
          <a:xfrm>
            <a:off x="99435" y="8057554"/>
            <a:ext cx="6552000" cy="360000"/>
            <a:chOff x="117033" y="7156845"/>
            <a:chExt cx="6552000" cy="468924"/>
          </a:xfrm>
        </p:grpSpPr>
        <p:sp>
          <p:nvSpPr>
            <p:cNvPr id="54" name="四角形: 角を丸くする 53">
              <a:extLst>
                <a:ext uri="{FF2B5EF4-FFF2-40B4-BE49-F238E27FC236}">
                  <a16:creationId xmlns:a16="http://schemas.microsoft.com/office/drawing/2014/main" id="{78341D67-D505-4074-B560-A139881AC417}"/>
                </a:ext>
              </a:extLst>
            </p:cNvPr>
            <p:cNvSpPr/>
            <p:nvPr/>
          </p:nvSpPr>
          <p:spPr>
            <a:xfrm>
              <a:off x="117033" y="7156845"/>
              <a:ext cx="6552000" cy="468924"/>
            </a:xfrm>
            <a:prstGeom prst="roundRect">
              <a:avLst>
                <a:gd name="adj" fmla="val 50000"/>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E45233AE-FDD6-4F7B-9732-23EEA78D5BAE}"/>
                </a:ext>
              </a:extLst>
            </p:cNvPr>
            <p:cNvSpPr txBox="1"/>
            <p:nvPr/>
          </p:nvSpPr>
          <p:spPr>
            <a:xfrm>
              <a:off x="177534" y="7211812"/>
              <a:ext cx="5246078" cy="360810"/>
            </a:xfrm>
            <a:prstGeom prst="rect">
              <a:avLst/>
            </a:prstGeom>
            <a:noFill/>
          </p:spPr>
          <p:txBody>
            <a:bodyPr wrap="square" rtlCol="0">
              <a:spAutoFit/>
            </a:bodyPr>
            <a:lstStyle/>
            <a:p>
              <a:r>
                <a:rPr kumimoji="1" lang="ja-JP" altLang="en-US" sz="1200" dirty="0"/>
                <a:t>Ｑ．高齢受給者証などの他の証書はどうなるの？</a:t>
              </a:r>
            </a:p>
          </p:txBody>
        </p:sp>
      </p:grpSp>
      <p:sp>
        <p:nvSpPr>
          <p:cNvPr id="56" name="テキスト ボックス 55">
            <a:extLst>
              <a:ext uri="{FF2B5EF4-FFF2-40B4-BE49-F238E27FC236}">
                <a16:creationId xmlns:a16="http://schemas.microsoft.com/office/drawing/2014/main" id="{3EEBDB6A-864D-4B85-BDE2-060C7047B59D}"/>
              </a:ext>
            </a:extLst>
          </p:cNvPr>
          <p:cNvSpPr txBox="1"/>
          <p:nvPr/>
        </p:nvSpPr>
        <p:spPr>
          <a:xfrm>
            <a:off x="99432" y="7423107"/>
            <a:ext cx="6578179" cy="530915"/>
          </a:xfrm>
          <a:prstGeom prst="rect">
            <a:avLst/>
          </a:prstGeom>
          <a:noFill/>
        </p:spPr>
        <p:txBody>
          <a:bodyPr wrap="square" rtlCol="0">
            <a:spAutoFit/>
          </a:bodyPr>
          <a:lstStyle/>
          <a:p>
            <a:pPr marL="180975" indent="-180975" algn="just"/>
            <a:r>
              <a:rPr kumimoji="1" lang="ja-JP" altLang="en-US" sz="950" dirty="0"/>
              <a:t>Ａ．資格確認書は、マイナ保険証を利用することができない方（有効な保険証をお持ちの方を除く）に対して発行されるものです。マイナ保険証と比べて有効期限や機能の制約がありますが、医療機関で資格確認はできます。当組合に加入したときなどにご本人からの申請に基づいて発行しますが、健保組合が職権で発行する場合もあります。</a:t>
            </a:r>
            <a:endParaRPr kumimoji="1" lang="en-US" altLang="ja-JP" sz="950" dirty="0"/>
          </a:p>
        </p:txBody>
      </p:sp>
      <p:sp>
        <p:nvSpPr>
          <p:cNvPr id="57" name="テキスト ボックス 56">
            <a:extLst>
              <a:ext uri="{FF2B5EF4-FFF2-40B4-BE49-F238E27FC236}">
                <a16:creationId xmlns:a16="http://schemas.microsoft.com/office/drawing/2014/main" id="{F0032365-7AD6-4FAC-AA33-C4F3E8CA8653}"/>
              </a:ext>
            </a:extLst>
          </p:cNvPr>
          <p:cNvSpPr txBox="1"/>
          <p:nvPr/>
        </p:nvSpPr>
        <p:spPr>
          <a:xfrm>
            <a:off x="99433" y="8469880"/>
            <a:ext cx="6619624" cy="530915"/>
          </a:xfrm>
          <a:prstGeom prst="rect">
            <a:avLst/>
          </a:prstGeom>
          <a:noFill/>
        </p:spPr>
        <p:txBody>
          <a:bodyPr wrap="square" rtlCol="0">
            <a:spAutoFit/>
          </a:bodyPr>
          <a:lstStyle/>
          <a:p>
            <a:pPr marL="180975" indent="-180975" algn="just"/>
            <a:r>
              <a:rPr kumimoji="1" lang="ja-JP" altLang="en-US" sz="950" dirty="0"/>
              <a:t>Ａ．</a:t>
            </a:r>
            <a:r>
              <a:rPr kumimoji="1" lang="ja-JP" altLang="en-US" sz="950" b="1" dirty="0"/>
              <a:t>マイナ保険証に統合されます。</a:t>
            </a:r>
            <a:r>
              <a:rPr kumimoji="1" lang="ja-JP" altLang="en-US" sz="950" dirty="0"/>
              <a:t>ただし、資格確認書をご利用の方には、従来どおり各証（高齢受給者証、限度額適用認定証、特定疾病療養受療証、限度額適用・標準負担額減額認定証）を発行します。自治体から発行される医療証の取り扱いは自治体にご確認ください。</a:t>
            </a:r>
            <a:endParaRPr kumimoji="1" lang="ja-JP" altLang="en-US" sz="950" b="1" dirty="0"/>
          </a:p>
        </p:txBody>
      </p:sp>
      <p:sp>
        <p:nvSpPr>
          <p:cNvPr id="58" name="テキスト ボックス 57">
            <a:extLst>
              <a:ext uri="{FF2B5EF4-FFF2-40B4-BE49-F238E27FC236}">
                <a16:creationId xmlns:a16="http://schemas.microsoft.com/office/drawing/2014/main" id="{26671D43-5E1D-47C3-BFF5-8D2AA04F7315}"/>
              </a:ext>
            </a:extLst>
          </p:cNvPr>
          <p:cNvSpPr txBox="1"/>
          <p:nvPr/>
        </p:nvSpPr>
        <p:spPr>
          <a:xfrm>
            <a:off x="99432" y="6429637"/>
            <a:ext cx="6619623" cy="530915"/>
          </a:xfrm>
          <a:prstGeom prst="rect">
            <a:avLst/>
          </a:prstGeom>
          <a:noFill/>
          <a:scene3d>
            <a:camera prst="orthographicFront"/>
            <a:lightRig rig="threePt" dir="t"/>
          </a:scene3d>
          <a:sp3d>
            <a:bevelT w="0"/>
          </a:sp3d>
        </p:spPr>
        <p:txBody>
          <a:bodyPr wrap="square" rtlCol="0">
            <a:spAutoFit/>
          </a:bodyPr>
          <a:lstStyle/>
          <a:p>
            <a:pPr marL="180975" indent="-180975" algn="just"/>
            <a:r>
              <a:rPr kumimoji="1" lang="ja-JP" altLang="en-US" sz="950" dirty="0"/>
              <a:t>Ａ．マイナポータル</a:t>
            </a:r>
            <a:r>
              <a:rPr kumimoji="1" lang="ja-JP" altLang="en-US" sz="700" dirty="0"/>
              <a:t>（マイナンバーカードでログインする行政手続のオンライン窓口のこと）</a:t>
            </a:r>
            <a:r>
              <a:rPr kumimoji="1" lang="ja-JP" altLang="en-US" sz="950" dirty="0"/>
              <a:t>からいつでもご確認いただけます。マイナポータルで確認できない方は、資格取得時などに当組合が発行する「資格情報のお知らせ」でご確認いただけます。</a:t>
            </a:r>
            <a:r>
              <a:rPr kumimoji="1" lang="en-US" altLang="ja-JP" sz="600" dirty="0"/>
              <a:t>※</a:t>
            </a:r>
            <a:r>
              <a:rPr kumimoji="1" lang="ja-JP" altLang="en-US" sz="600" dirty="0"/>
              <a:t>マイナポータルへのログイン方法は</a:t>
            </a:r>
            <a:r>
              <a:rPr kumimoji="1" lang="ja-JP" altLang="en-US" sz="950" dirty="0"/>
              <a:t>　　　　　　　　</a:t>
            </a:r>
          </a:p>
        </p:txBody>
      </p:sp>
      <p:sp>
        <p:nvSpPr>
          <p:cNvPr id="62" name="テキスト ボックス 61">
            <a:extLst>
              <a:ext uri="{FF2B5EF4-FFF2-40B4-BE49-F238E27FC236}">
                <a16:creationId xmlns:a16="http://schemas.microsoft.com/office/drawing/2014/main" id="{FDF2F2CB-D877-46CA-8B90-4E43BF04AC67}"/>
              </a:ext>
            </a:extLst>
          </p:cNvPr>
          <p:cNvSpPr txBox="1"/>
          <p:nvPr/>
        </p:nvSpPr>
        <p:spPr>
          <a:xfrm>
            <a:off x="0" y="9628138"/>
            <a:ext cx="6872950" cy="246221"/>
          </a:xfrm>
          <a:prstGeom prst="rect">
            <a:avLst/>
          </a:prstGeom>
          <a:noFill/>
        </p:spPr>
        <p:txBody>
          <a:bodyPr wrap="square" rtlCol="0">
            <a:spAutoFit/>
          </a:bodyPr>
          <a:lstStyle/>
          <a:p>
            <a:pPr marL="180975" indent="-180975" algn="ctr"/>
            <a:r>
              <a:rPr kumimoji="1" lang="ja-JP" altLang="en-US" sz="1000" dirty="0"/>
              <a:t>日本製紙健康保険組合</a:t>
            </a:r>
          </a:p>
        </p:txBody>
      </p:sp>
      <p:pic>
        <p:nvPicPr>
          <p:cNvPr id="7" name="図 6">
            <a:extLst>
              <a:ext uri="{FF2B5EF4-FFF2-40B4-BE49-F238E27FC236}">
                <a16:creationId xmlns:a16="http://schemas.microsoft.com/office/drawing/2014/main" id="{3843F2EC-7B67-43BE-A672-6080FD24D2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9586" y="2888646"/>
            <a:ext cx="872065" cy="829965"/>
          </a:xfrm>
          <a:prstGeom prst="rect">
            <a:avLst/>
          </a:prstGeom>
        </p:spPr>
      </p:pic>
      <p:pic>
        <p:nvPicPr>
          <p:cNvPr id="40" name="図 39">
            <a:extLst>
              <a:ext uri="{FF2B5EF4-FFF2-40B4-BE49-F238E27FC236}">
                <a16:creationId xmlns:a16="http://schemas.microsoft.com/office/drawing/2014/main" id="{E6E3C036-F9F8-440A-9485-B030F9414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432" y="2899151"/>
            <a:ext cx="872065" cy="829965"/>
          </a:xfrm>
          <a:prstGeom prst="rect">
            <a:avLst/>
          </a:prstGeom>
        </p:spPr>
      </p:pic>
      <p:sp>
        <p:nvSpPr>
          <p:cNvPr id="42" name="テキスト ボックス 41">
            <a:extLst>
              <a:ext uri="{FF2B5EF4-FFF2-40B4-BE49-F238E27FC236}">
                <a16:creationId xmlns:a16="http://schemas.microsoft.com/office/drawing/2014/main" id="{A2D17EDC-4E8A-4DCD-AD60-FDADD8E73008}"/>
              </a:ext>
            </a:extLst>
          </p:cNvPr>
          <p:cNvSpPr txBox="1"/>
          <p:nvPr/>
        </p:nvSpPr>
        <p:spPr>
          <a:xfrm>
            <a:off x="436187" y="9249552"/>
            <a:ext cx="5626881" cy="307777"/>
          </a:xfrm>
          <a:prstGeom prst="rect">
            <a:avLst/>
          </a:prstGeom>
          <a:noFill/>
        </p:spPr>
        <p:txBody>
          <a:bodyPr wrap="square" rtlCol="0">
            <a:spAutoFit/>
          </a:bodyPr>
          <a:lstStyle/>
          <a:p>
            <a:r>
              <a:rPr kumimoji="1" lang="ja-JP" altLang="en-US" sz="1400" dirty="0"/>
              <a:t>マイナンバーカードの申請はこちらの２次元コードからできます　</a:t>
            </a:r>
          </a:p>
        </p:txBody>
      </p:sp>
      <p:pic>
        <p:nvPicPr>
          <p:cNvPr id="14" name="図 13">
            <a:extLst>
              <a:ext uri="{FF2B5EF4-FFF2-40B4-BE49-F238E27FC236}">
                <a16:creationId xmlns:a16="http://schemas.microsoft.com/office/drawing/2014/main" id="{745413C0-B6B6-45D0-B2B7-23F8603126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81886" y="8939326"/>
            <a:ext cx="955278" cy="955278"/>
          </a:xfrm>
          <a:prstGeom prst="rect">
            <a:avLst/>
          </a:prstGeom>
        </p:spPr>
      </p:pic>
      <p:grpSp>
        <p:nvGrpSpPr>
          <p:cNvPr id="51" name="グループ化 50">
            <a:extLst>
              <a:ext uri="{FF2B5EF4-FFF2-40B4-BE49-F238E27FC236}">
                <a16:creationId xmlns:a16="http://schemas.microsoft.com/office/drawing/2014/main" id="{864B5861-5C1B-4C89-AD5C-326A6FC4A8BB}"/>
              </a:ext>
            </a:extLst>
          </p:cNvPr>
          <p:cNvGrpSpPr/>
          <p:nvPr/>
        </p:nvGrpSpPr>
        <p:grpSpPr>
          <a:xfrm>
            <a:off x="99435" y="5106832"/>
            <a:ext cx="6552000" cy="360000"/>
            <a:chOff x="117033" y="7156845"/>
            <a:chExt cx="6552000" cy="468924"/>
          </a:xfrm>
        </p:grpSpPr>
        <p:sp>
          <p:nvSpPr>
            <p:cNvPr id="63" name="四角形: 角を丸くする 62">
              <a:extLst>
                <a:ext uri="{FF2B5EF4-FFF2-40B4-BE49-F238E27FC236}">
                  <a16:creationId xmlns:a16="http://schemas.microsoft.com/office/drawing/2014/main" id="{CC1F2F1C-B10F-4B28-A8B5-F9B3C82EF612}"/>
                </a:ext>
              </a:extLst>
            </p:cNvPr>
            <p:cNvSpPr/>
            <p:nvPr/>
          </p:nvSpPr>
          <p:spPr>
            <a:xfrm>
              <a:off x="117033" y="7156845"/>
              <a:ext cx="6552000" cy="468924"/>
            </a:xfrm>
            <a:prstGeom prst="roundRect">
              <a:avLst>
                <a:gd name="adj" fmla="val 50000"/>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9B4B9CDC-8AE2-4E1B-B5F8-7425C132D702}"/>
                </a:ext>
              </a:extLst>
            </p:cNvPr>
            <p:cNvSpPr txBox="1"/>
            <p:nvPr/>
          </p:nvSpPr>
          <p:spPr>
            <a:xfrm>
              <a:off x="177534" y="7241391"/>
              <a:ext cx="5246078" cy="360810"/>
            </a:xfrm>
            <a:prstGeom prst="rect">
              <a:avLst/>
            </a:prstGeom>
            <a:noFill/>
          </p:spPr>
          <p:txBody>
            <a:bodyPr wrap="square" rtlCol="0">
              <a:spAutoFit/>
            </a:bodyPr>
            <a:lstStyle/>
            <a:p>
              <a:r>
                <a:rPr kumimoji="1" lang="ja-JP" altLang="en-US" sz="1200" dirty="0"/>
                <a:t>Ｑ．マイナ保険証を使うためには事前に手続きが必要なの？</a:t>
              </a:r>
            </a:p>
          </p:txBody>
        </p:sp>
      </p:grpSp>
      <p:sp>
        <p:nvSpPr>
          <p:cNvPr id="65" name="テキスト ボックス 64">
            <a:extLst>
              <a:ext uri="{FF2B5EF4-FFF2-40B4-BE49-F238E27FC236}">
                <a16:creationId xmlns:a16="http://schemas.microsoft.com/office/drawing/2014/main" id="{3BE9AC0A-2DF0-4B1E-A72C-C5F98051CBCB}"/>
              </a:ext>
            </a:extLst>
          </p:cNvPr>
          <p:cNvSpPr txBox="1"/>
          <p:nvPr/>
        </p:nvSpPr>
        <p:spPr>
          <a:xfrm>
            <a:off x="99432" y="5528490"/>
            <a:ext cx="6552000" cy="384721"/>
          </a:xfrm>
          <a:prstGeom prst="rect">
            <a:avLst/>
          </a:prstGeom>
          <a:noFill/>
        </p:spPr>
        <p:txBody>
          <a:bodyPr wrap="square" rtlCol="0">
            <a:spAutoFit/>
          </a:bodyPr>
          <a:lstStyle/>
          <a:p>
            <a:pPr marL="180975" indent="-180975" algn="just"/>
            <a:r>
              <a:rPr kumimoji="1" lang="ja-JP" altLang="en-US" sz="950" dirty="0"/>
              <a:t>Ａ．</a:t>
            </a:r>
            <a:r>
              <a:rPr kumimoji="1" lang="ja-JP" altLang="en-US" sz="950" b="1" dirty="0"/>
              <a:t>医療機関にマイナンバーカードを持参するだけで大丈夫です。</a:t>
            </a:r>
            <a:r>
              <a:rPr kumimoji="1" lang="ja-JP" altLang="en-US" sz="950" dirty="0"/>
              <a:t>保険証の利用登録がお済みでない場合も、医療機関に備え付けのカードリーダーで登録ができ、すぐにマイナ保険証として利用できます。</a:t>
            </a:r>
          </a:p>
        </p:txBody>
      </p:sp>
      <p:sp>
        <p:nvSpPr>
          <p:cNvPr id="69" name="テキスト ボックス 68">
            <a:extLst>
              <a:ext uri="{FF2B5EF4-FFF2-40B4-BE49-F238E27FC236}">
                <a16:creationId xmlns:a16="http://schemas.microsoft.com/office/drawing/2014/main" id="{C7E96D87-8336-42B2-BDD3-34FBE3CFDDD4}"/>
              </a:ext>
            </a:extLst>
          </p:cNvPr>
          <p:cNvSpPr txBox="1"/>
          <p:nvPr/>
        </p:nvSpPr>
        <p:spPr>
          <a:xfrm>
            <a:off x="1988482" y="2206966"/>
            <a:ext cx="3151422" cy="276999"/>
          </a:xfrm>
          <a:prstGeom prst="rect">
            <a:avLst/>
          </a:prstGeom>
          <a:noFill/>
        </p:spPr>
        <p:txBody>
          <a:bodyPr wrap="square" rtlCol="0" anchor="b">
            <a:spAutoFit/>
          </a:bodyPr>
          <a:lstStyle/>
          <a:p>
            <a:r>
              <a:rPr kumimoji="1" lang="ja-JP" altLang="en-US" sz="1200" dirty="0">
                <a:latin typeface="+mn-ea"/>
              </a:rPr>
              <a:t>新しい保険証が必要になったときは</a:t>
            </a:r>
            <a:r>
              <a:rPr kumimoji="1" lang="en-US" altLang="ja-JP" sz="1200" dirty="0">
                <a:latin typeface="+mn-ea"/>
              </a:rPr>
              <a:t>…</a:t>
            </a:r>
            <a:endParaRPr kumimoji="1" lang="ja-JP" altLang="en-US" sz="1050" dirty="0">
              <a:latin typeface="+mn-ea"/>
            </a:endParaRPr>
          </a:p>
        </p:txBody>
      </p:sp>
      <p:sp>
        <p:nvSpPr>
          <p:cNvPr id="47" name="正方形/長方形 46">
            <a:extLst>
              <a:ext uri="{FF2B5EF4-FFF2-40B4-BE49-F238E27FC236}">
                <a16:creationId xmlns:a16="http://schemas.microsoft.com/office/drawing/2014/main" id="{3FDB6FF5-DE5E-4CA2-8197-F9B48A3B7C1D}"/>
              </a:ext>
            </a:extLst>
          </p:cNvPr>
          <p:cNvSpPr/>
          <p:nvPr/>
        </p:nvSpPr>
        <p:spPr>
          <a:xfrm>
            <a:off x="-3138" y="1027662"/>
            <a:ext cx="6872950" cy="146925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84" name="グループ化 83">
            <a:extLst>
              <a:ext uri="{FF2B5EF4-FFF2-40B4-BE49-F238E27FC236}">
                <a16:creationId xmlns:a16="http://schemas.microsoft.com/office/drawing/2014/main" id="{AC0268DC-A3B4-473B-B9C6-80CBE8A5F342}"/>
              </a:ext>
            </a:extLst>
          </p:cNvPr>
          <p:cNvGrpSpPr/>
          <p:nvPr/>
        </p:nvGrpSpPr>
        <p:grpSpPr>
          <a:xfrm>
            <a:off x="887568" y="1104903"/>
            <a:ext cx="5164697" cy="899899"/>
            <a:chOff x="873201" y="1152189"/>
            <a:chExt cx="5164697" cy="899899"/>
          </a:xfrm>
        </p:grpSpPr>
        <p:grpSp>
          <p:nvGrpSpPr>
            <p:cNvPr id="9" name="グループ化 8">
              <a:extLst>
                <a:ext uri="{FF2B5EF4-FFF2-40B4-BE49-F238E27FC236}">
                  <a16:creationId xmlns:a16="http://schemas.microsoft.com/office/drawing/2014/main" id="{CF2C134D-696F-42E9-B317-0EBF5FE63423}"/>
                </a:ext>
              </a:extLst>
            </p:cNvPr>
            <p:cNvGrpSpPr/>
            <p:nvPr/>
          </p:nvGrpSpPr>
          <p:grpSpPr>
            <a:xfrm>
              <a:off x="1122794" y="1152189"/>
              <a:ext cx="4915104" cy="896576"/>
              <a:chOff x="1135386" y="1148246"/>
              <a:chExt cx="4915104" cy="1116059"/>
            </a:xfrm>
          </p:grpSpPr>
          <p:sp>
            <p:nvSpPr>
              <p:cNvPr id="46" name="テキスト ボックス 45">
                <a:extLst>
                  <a:ext uri="{FF2B5EF4-FFF2-40B4-BE49-F238E27FC236}">
                    <a16:creationId xmlns:a16="http://schemas.microsoft.com/office/drawing/2014/main" id="{FE4C7970-DE34-47A6-BBD1-EC82EEF7AF5E}"/>
                  </a:ext>
                </a:extLst>
              </p:cNvPr>
              <p:cNvSpPr txBox="1"/>
              <p:nvPr/>
            </p:nvSpPr>
            <p:spPr>
              <a:xfrm>
                <a:off x="4862490" y="1369602"/>
                <a:ext cx="1188000" cy="894703"/>
              </a:xfrm>
              <a:prstGeom prst="roundRect">
                <a:avLst/>
              </a:prstGeom>
              <a:solidFill>
                <a:schemeClr val="bg1"/>
              </a:solidFill>
              <a:ln>
                <a:noFill/>
              </a:ln>
            </p:spPr>
            <p:txBody>
              <a:bodyPr vert="eaVert" wrap="square" lIns="0" tIns="0" rIns="0" bIns="0" rtlCol="0" anchor="ctr">
                <a:spAutoFit/>
              </a:bodyPr>
              <a:lstStyle/>
              <a:p>
                <a:pPr algn="ctr"/>
                <a:endParaRPr kumimoji="1" lang="ja-JP" altLang="en-US" sz="1000" dirty="0"/>
              </a:p>
            </p:txBody>
          </p:sp>
          <p:grpSp>
            <p:nvGrpSpPr>
              <p:cNvPr id="2" name="グループ化 1">
                <a:extLst>
                  <a:ext uri="{FF2B5EF4-FFF2-40B4-BE49-F238E27FC236}">
                    <a16:creationId xmlns:a16="http://schemas.microsoft.com/office/drawing/2014/main" id="{47B3B0D3-9A09-4DB1-A5AB-704D56B1B75A}"/>
                  </a:ext>
                </a:extLst>
              </p:cNvPr>
              <p:cNvGrpSpPr/>
              <p:nvPr/>
            </p:nvGrpSpPr>
            <p:grpSpPr>
              <a:xfrm>
                <a:off x="1135386" y="1148246"/>
                <a:ext cx="4704155" cy="193407"/>
                <a:chOff x="1023938" y="994697"/>
                <a:chExt cx="4704155" cy="193407"/>
              </a:xfrm>
            </p:grpSpPr>
            <p:sp>
              <p:nvSpPr>
                <p:cNvPr id="35" name="四角形: 角を丸くする 34">
                  <a:extLst>
                    <a:ext uri="{FF2B5EF4-FFF2-40B4-BE49-F238E27FC236}">
                      <a16:creationId xmlns:a16="http://schemas.microsoft.com/office/drawing/2014/main" id="{68A450FD-26AC-4C78-B45A-9B7F10D38A49}"/>
                    </a:ext>
                  </a:extLst>
                </p:cNvPr>
                <p:cNvSpPr/>
                <p:nvPr/>
              </p:nvSpPr>
              <p:spPr>
                <a:xfrm>
                  <a:off x="5008093" y="1002920"/>
                  <a:ext cx="720000" cy="179254"/>
                </a:xfrm>
                <a:prstGeom prst="round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800" dirty="0"/>
                    <a:t>保険証紛失</a:t>
                  </a:r>
                </a:p>
              </p:txBody>
            </p:sp>
            <p:sp>
              <p:nvSpPr>
                <p:cNvPr id="33" name="四角形: 角を丸くする 32">
                  <a:extLst>
                    <a:ext uri="{FF2B5EF4-FFF2-40B4-BE49-F238E27FC236}">
                      <a16:creationId xmlns:a16="http://schemas.microsoft.com/office/drawing/2014/main" id="{9D2F8F9F-1EE9-4B38-A2DB-69710834729D}"/>
                    </a:ext>
                  </a:extLst>
                </p:cNvPr>
                <p:cNvSpPr/>
                <p:nvPr/>
              </p:nvSpPr>
              <p:spPr>
                <a:xfrm>
                  <a:off x="2344130" y="999067"/>
                  <a:ext cx="720000" cy="179252"/>
                </a:xfrm>
                <a:prstGeom prst="round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800" dirty="0"/>
                    <a:t>扶養認定</a:t>
                  </a:r>
                </a:p>
              </p:txBody>
            </p:sp>
            <p:sp>
              <p:nvSpPr>
                <p:cNvPr id="34" name="四角形: 角を丸くする 33">
                  <a:extLst>
                    <a:ext uri="{FF2B5EF4-FFF2-40B4-BE49-F238E27FC236}">
                      <a16:creationId xmlns:a16="http://schemas.microsoft.com/office/drawing/2014/main" id="{C82B1509-B233-4B51-832E-967ABB6814B6}"/>
                    </a:ext>
                  </a:extLst>
                </p:cNvPr>
                <p:cNvSpPr/>
                <p:nvPr/>
              </p:nvSpPr>
              <p:spPr>
                <a:xfrm>
                  <a:off x="3672540" y="1008852"/>
                  <a:ext cx="720000" cy="179252"/>
                </a:xfrm>
                <a:prstGeom prst="round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800" dirty="0"/>
                    <a:t>氏名変更</a:t>
                  </a:r>
                </a:p>
              </p:txBody>
            </p:sp>
            <p:sp>
              <p:nvSpPr>
                <p:cNvPr id="32" name="四角形: 角を丸くする 31">
                  <a:extLst>
                    <a:ext uri="{FF2B5EF4-FFF2-40B4-BE49-F238E27FC236}">
                      <a16:creationId xmlns:a16="http://schemas.microsoft.com/office/drawing/2014/main" id="{EA34A14E-A00C-4074-8338-FA733261F623}"/>
                    </a:ext>
                  </a:extLst>
                </p:cNvPr>
                <p:cNvSpPr/>
                <p:nvPr/>
              </p:nvSpPr>
              <p:spPr>
                <a:xfrm>
                  <a:off x="1023938" y="994697"/>
                  <a:ext cx="720000" cy="179251"/>
                </a:xfrm>
                <a:prstGeom prst="round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800" dirty="0"/>
                    <a:t>入社</a:t>
                  </a:r>
                </a:p>
              </p:txBody>
            </p:sp>
          </p:grpSp>
        </p:grpSp>
        <p:grpSp>
          <p:nvGrpSpPr>
            <p:cNvPr id="82" name="グループ化 81">
              <a:extLst>
                <a:ext uri="{FF2B5EF4-FFF2-40B4-BE49-F238E27FC236}">
                  <a16:creationId xmlns:a16="http://schemas.microsoft.com/office/drawing/2014/main" id="{88E22868-D6B1-45CF-9906-604A75614D72}"/>
                </a:ext>
              </a:extLst>
            </p:cNvPr>
            <p:cNvGrpSpPr/>
            <p:nvPr/>
          </p:nvGrpSpPr>
          <p:grpSpPr>
            <a:xfrm>
              <a:off x="873201" y="1329796"/>
              <a:ext cx="1188000" cy="720000"/>
              <a:chOff x="873201" y="1329796"/>
              <a:chExt cx="1188000" cy="720000"/>
            </a:xfrm>
          </p:grpSpPr>
          <p:sp>
            <p:nvSpPr>
              <p:cNvPr id="74" name="四角形: 角を丸くする 73">
                <a:extLst>
                  <a:ext uri="{FF2B5EF4-FFF2-40B4-BE49-F238E27FC236}">
                    <a16:creationId xmlns:a16="http://schemas.microsoft.com/office/drawing/2014/main" id="{37C7413D-17D8-4381-9F9B-658ECF7594BA}"/>
                  </a:ext>
                </a:extLst>
              </p:cNvPr>
              <p:cNvSpPr/>
              <p:nvPr/>
            </p:nvSpPr>
            <p:spPr>
              <a:xfrm>
                <a:off x="873201" y="1329796"/>
                <a:ext cx="1188000" cy="720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a:t>00</a:t>
                </a:r>
                <a:endParaRPr kumimoji="1" lang="ja-JP" altLang="en-US" dirty="0"/>
              </a:p>
            </p:txBody>
          </p:sp>
          <p:pic>
            <p:nvPicPr>
              <p:cNvPr id="12" name="図 11">
                <a:extLst>
                  <a:ext uri="{FF2B5EF4-FFF2-40B4-BE49-F238E27FC236}">
                    <a16:creationId xmlns:a16="http://schemas.microsoft.com/office/drawing/2014/main" id="{B1BCE945-4D01-49E9-ADFB-3D110158CD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4600" y="1362235"/>
                <a:ext cx="1101583" cy="654419"/>
              </a:xfrm>
              <a:prstGeom prst="rect">
                <a:avLst/>
              </a:prstGeom>
              <a:ln>
                <a:noFill/>
              </a:ln>
            </p:spPr>
          </p:pic>
        </p:grpSp>
        <p:grpSp>
          <p:nvGrpSpPr>
            <p:cNvPr id="72" name="グループ化 71">
              <a:extLst>
                <a:ext uri="{FF2B5EF4-FFF2-40B4-BE49-F238E27FC236}">
                  <a16:creationId xmlns:a16="http://schemas.microsoft.com/office/drawing/2014/main" id="{E56D0CD8-D008-4527-8EAF-7935520EF480}"/>
                </a:ext>
              </a:extLst>
            </p:cNvPr>
            <p:cNvGrpSpPr/>
            <p:nvPr/>
          </p:nvGrpSpPr>
          <p:grpSpPr>
            <a:xfrm>
              <a:off x="2194481" y="1331005"/>
              <a:ext cx="1188006" cy="720000"/>
              <a:chOff x="2209316" y="1401584"/>
              <a:chExt cx="1619477" cy="966444"/>
            </a:xfrm>
          </p:grpSpPr>
          <p:grpSp>
            <p:nvGrpSpPr>
              <p:cNvPr id="39" name="グループ化 38">
                <a:extLst>
                  <a:ext uri="{FF2B5EF4-FFF2-40B4-BE49-F238E27FC236}">
                    <a16:creationId xmlns:a16="http://schemas.microsoft.com/office/drawing/2014/main" id="{E1E53BA0-F28C-4C2C-9790-DF0795060E84}"/>
                  </a:ext>
                </a:extLst>
              </p:cNvPr>
              <p:cNvGrpSpPr/>
              <p:nvPr/>
            </p:nvGrpSpPr>
            <p:grpSpPr>
              <a:xfrm>
                <a:off x="2209316" y="1401584"/>
                <a:ext cx="1619477" cy="966444"/>
                <a:chOff x="2081613" y="2592583"/>
                <a:chExt cx="1497698" cy="880086"/>
              </a:xfrm>
            </p:grpSpPr>
            <p:sp>
              <p:nvSpPr>
                <p:cNvPr id="66" name="テキスト ボックス 65">
                  <a:extLst>
                    <a:ext uri="{FF2B5EF4-FFF2-40B4-BE49-F238E27FC236}">
                      <a16:creationId xmlns:a16="http://schemas.microsoft.com/office/drawing/2014/main" id="{F04E936F-A929-4273-81B4-7062AB616FC1}"/>
                    </a:ext>
                  </a:extLst>
                </p:cNvPr>
                <p:cNvSpPr txBox="1"/>
                <p:nvPr/>
              </p:nvSpPr>
              <p:spPr>
                <a:xfrm>
                  <a:off x="2081613" y="2592583"/>
                  <a:ext cx="1497698" cy="880086"/>
                </a:xfrm>
                <a:prstGeom prst="roundRect">
                  <a:avLst/>
                </a:prstGeom>
                <a:solidFill>
                  <a:schemeClr val="bg1"/>
                </a:solidFill>
                <a:ln>
                  <a:noFill/>
                </a:ln>
              </p:spPr>
              <p:txBody>
                <a:bodyPr vert="eaVert" wrap="square" lIns="0" tIns="0" rIns="0" bIns="0" rtlCol="0" anchor="ctr">
                  <a:spAutoFit/>
                </a:bodyPr>
                <a:lstStyle/>
                <a:p>
                  <a:pPr algn="ctr"/>
                  <a:endParaRPr kumimoji="1" lang="ja-JP" altLang="en-US" sz="1000" dirty="0"/>
                </a:p>
              </p:txBody>
            </p:sp>
            <p:pic>
              <p:nvPicPr>
                <p:cNvPr id="38" name="図 37">
                  <a:extLst>
                    <a:ext uri="{FF2B5EF4-FFF2-40B4-BE49-F238E27FC236}">
                      <a16:creationId xmlns:a16="http://schemas.microsoft.com/office/drawing/2014/main" id="{F0F7A552-95D3-4306-AE20-95C2BE5E737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33303" y="2671996"/>
                  <a:ext cx="856189" cy="785427"/>
                </a:xfrm>
                <a:prstGeom prst="rect">
                  <a:avLst/>
                </a:prstGeom>
                <a:ln>
                  <a:noFill/>
                </a:ln>
              </p:spPr>
            </p:pic>
          </p:grpSp>
          <p:pic>
            <p:nvPicPr>
              <p:cNvPr id="68" name="図 67">
                <a:extLst>
                  <a:ext uri="{FF2B5EF4-FFF2-40B4-BE49-F238E27FC236}">
                    <a16:creationId xmlns:a16="http://schemas.microsoft.com/office/drawing/2014/main" id="{D3221382-8A1D-47A4-9547-FA2F70F2A6B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9440000">
                <a:off x="2360959" y="1527265"/>
                <a:ext cx="429874" cy="578842"/>
              </a:xfrm>
              <a:prstGeom prst="rect">
                <a:avLst/>
              </a:prstGeom>
              <a:ln>
                <a:noFill/>
              </a:ln>
            </p:spPr>
          </p:pic>
        </p:grpSp>
        <p:grpSp>
          <p:nvGrpSpPr>
            <p:cNvPr id="81" name="グループ化 80">
              <a:extLst>
                <a:ext uri="{FF2B5EF4-FFF2-40B4-BE49-F238E27FC236}">
                  <a16:creationId xmlns:a16="http://schemas.microsoft.com/office/drawing/2014/main" id="{0F5426FD-7803-4C11-BF02-CDB1FB2C2BAA}"/>
                </a:ext>
              </a:extLst>
            </p:cNvPr>
            <p:cNvGrpSpPr/>
            <p:nvPr/>
          </p:nvGrpSpPr>
          <p:grpSpPr>
            <a:xfrm>
              <a:off x="3527150" y="1332088"/>
              <a:ext cx="1188000" cy="720000"/>
              <a:chOff x="3592454" y="816656"/>
              <a:chExt cx="1188000" cy="720000"/>
            </a:xfrm>
          </p:grpSpPr>
          <p:sp>
            <p:nvSpPr>
              <p:cNvPr id="79" name="テキスト ボックス 78">
                <a:extLst>
                  <a:ext uri="{FF2B5EF4-FFF2-40B4-BE49-F238E27FC236}">
                    <a16:creationId xmlns:a16="http://schemas.microsoft.com/office/drawing/2014/main" id="{2DC66168-4233-4097-B9A0-3B393CB6DD1C}"/>
                  </a:ext>
                </a:extLst>
              </p:cNvPr>
              <p:cNvSpPr txBox="1"/>
              <p:nvPr/>
            </p:nvSpPr>
            <p:spPr>
              <a:xfrm>
                <a:off x="3592454" y="816656"/>
                <a:ext cx="1188000" cy="720000"/>
              </a:xfrm>
              <a:prstGeom prst="roundRect">
                <a:avLst/>
              </a:prstGeom>
              <a:solidFill>
                <a:schemeClr val="bg1"/>
              </a:solidFill>
              <a:ln>
                <a:noFill/>
              </a:ln>
            </p:spPr>
            <p:txBody>
              <a:bodyPr vert="eaVert" wrap="square" lIns="0" tIns="0" rIns="0" bIns="0" rtlCol="0" anchor="ctr">
                <a:spAutoFit/>
              </a:bodyPr>
              <a:lstStyle/>
              <a:p>
                <a:pPr algn="ctr"/>
                <a:endParaRPr kumimoji="1" lang="ja-JP" altLang="en-US" sz="1000" dirty="0"/>
              </a:p>
            </p:txBody>
          </p:sp>
          <p:pic>
            <p:nvPicPr>
              <p:cNvPr id="19" name="図 18">
                <a:extLst>
                  <a:ext uri="{FF2B5EF4-FFF2-40B4-BE49-F238E27FC236}">
                    <a16:creationId xmlns:a16="http://schemas.microsoft.com/office/drawing/2014/main" id="{9DE7B828-8ABE-4F6E-AA64-264944AA68F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649405" y="852375"/>
                <a:ext cx="1008988" cy="670519"/>
              </a:xfrm>
              <a:prstGeom prst="rect">
                <a:avLst/>
              </a:prstGeom>
              <a:ln>
                <a:noFill/>
              </a:ln>
            </p:spPr>
          </p:pic>
        </p:grpSp>
        <p:pic>
          <p:nvPicPr>
            <p:cNvPr id="22" name="図 21">
              <a:extLst>
                <a:ext uri="{FF2B5EF4-FFF2-40B4-BE49-F238E27FC236}">
                  <a16:creationId xmlns:a16="http://schemas.microsoft.com/office/drawing/2014/main" id="{2EDFC499-DBD9-4C7C-8BBE-0B53997F79E4}"/>
                </a:ext>
              </a:extLst>
            </p:cNvPr>
            <p:cNvPicPr>
              <a:picLocks noChangeAspect="1"/>
            </p:cNvPicPr>
            <p:nvPr/>
          </p:nvPicPr>
          <p:blipFill>
            <a:blip r:embed="rId8">
              <a:extLst>
                <a:ext uri="{BEBA8EAE-BF5A-486C-A8C5-ECC9F3942E4B}">
                  <a14:imgProps xmlns:a14="http://schemas.microsoft.com/office/drawing/2010/main">
                    <a14:imgLayer r:embed="rId9">
                      <a14:imgEffect>
                        <a14:backgroundRemoval t="7527" b="91398" l="7487" r="94118">
                          <a14:foregroundMark x1="31551" y1="50538" x2="31551" y2="50538"/>
                          <a14:foregroundMark x1="27807" y1="60215" x2="27273" y2="60215"/>
                          <a14:foregroundMark x1="31016" y1="52688" x2="31016" y2="52688"/>
                          <a14:foregroundMark x1="29947" y1="58065" x2="29947" y2="58065"/>
                          <a14:foregroundMark x1="31551" y1="61290" x2="32086" y2="62366"/>
                          <a14:foregroundMark x1="33155" y1="64516" x2="33690" y2="66667"/>
                          <a14:foregroundMark x1="34225" y1="66667" x2="34225" y2="66667"/>
                          <a14:foregroundMark x1="35829" y1="67742" x2="35829" y2="67742"/>
                          <a14:foregroundMark x1="11765" y1="39785" x2="11765" y2="39785"/>
                          <a14:foregroundMark x1="8556" y1="33333" x2="8556" y2="33333"/>
                          <a14:foregroundMark x1="9091" y1="32258" x2="9091" y2="32258"/>
                          <a14:foregroundMark x1="9626" y1="29032" x2="9626" y2="29032"/>
                          <a14:foregroundMark x1="12299" y1="29032" x2="12299" y2="29032"/>
                          <a14:foregroundMark x1="12834" y1="32258" x2="12834" y2="32258"/>
                          <a14:foregroundMark x1="13904" y1="34409" x2="14439" y2="36559"/>
                          <a14:foregroundMark x1="15508" y1="36559" x2="15508" y2="36559"/>
                          <a14:foregroundMark x1="15508" y1="44086" x2="15508" y2="44086"/>
                          <a14:foregroundMark x1="15508" y1="47312" x2="15508" y2="48387"/>
                          <a14:foregroundMark x1="13904" y1="50538" x2="13369" y2="50538"/>
                          <a14:foregroundMark x1="17112" y1="55914" x2="17112" y2="55914"/>
                          <a14:foregroundMark x1="17647" y1="59140" x2="18182" y2="61290"/>
                          <a14:foregroundMark x1="18717" y1="62366" x2="18717" y2="63441"/>
                          <a14:foregroundMark x1="21925" y1="69892" x2="21925" y2="69892"/>
                          <a14:foregroundMark x1="23529" y1="73118" x2="24064" y2="74194"/>
                          <a14:foregroundMark x1="23529" y1="74194" x2="23529" y2="74194"/>
                          <a14:foregroundMark x1="20321" y1="74194" x2="20321" y2="74194"/>
                          <a14:foregroundMark x1="26738" y1="73118" x2="27273" y2="73118"/>
                          <a14:foregroundMark x1="27807" y1="67742" x2="27807" y2="67742"/>
                          <a14:foregroundMark x1="27807" y1="67742" x2="28877" y2="68817"/>
                          <a14:foregroundMark x1="28877" y1="69892" x2="31016" y2="73118"/>
                          <a14:foregroundMark x1="32086" y1="75269" x2="32620" y2="77419"/>
                          <a14:foregroundMark x1="32620" y1="78495" x2="33690" y2="79570"/>
                          <a14:foregroundMark x1="70588" y1="52688" x2="70588" y2="52688"/>
                          <a14:foregroundMark x1="67380" y1="54839" x2="66845" y2="56989"/>
                          <a14:foregroundMark x1="65775" y1="60215" x2="64706" y2="63441"/>
                          <a14:foregroundMark x1="63102" y1="67742" x2="62567" y2="69892"/>
                          <a14:foregroundMark x1="62032" y1="73118" x2="61497" y2="76344"/>
                          <a14:foregroundMark x1="60963" y1="77419" x2="60963" y2="78495"/>
                          <a14:foregroundMark x1="56684" y1="80645" x2="56684" y2="80645"/>
                          <a14:foregroundMark x1="56684" y1="78495" x2="56684" y2="78495"/>
                          <a14:foregroundMark x1="62032" y1="56989" x2="62032" y2="56989"/>
                          <a14:foregroundMark x1="62567" y1="50538" x2="62567" y2="50538"/>
                          <a14:foregroundMark x1="79679" y1="35484" x2="79679" y2="35484"/>
                          <a14:foregroundMark x1="75401" y1="38710" x2="74866" y2="39785"/>
                          <a14:foregroundMark x1="75401" y1="43011" x2="75401" y2="44086"/>
                          <a14:foregroundMark x1="82888" y1="35484" x2="83422" y2="34409"/>
                          <a14:foregroundMark x1="86096" y1="30108" x2="86096" y2="30108"/>
                          <a14:foregroundMark x1="87166" y1="30108" x2="87166" y2="30108"/>
                          <a14:foregroundMark x1="79679" y1="26882" x2="79679" y2="26882"/>
                          <a14:foregroundMark x1="94118" y1="22581" x2="94118" y2="22581"/>
                          <a14:foregroundMark x1="94652" y1="24731" x2="94652" y2="24731"/>
                          <a14:foregroundMark x1="93583" y1="24731" x2="93583" y2="24731"/>
                          <a14:foregroundMark x1="90374" y1="29032" x2="89840" y2="29032"/>
                          <a14:foregroundMark x1="58824" y1="91398" x2="58824" y2="91398"/>
                          <a14:foregroundMark x1="72193" y1="72043" x2="72193" y2="72043"/>
                          <a14:foregroundMark x1="71658" y1="73118" x2="71658" y2="73118"/>
                          <a14:foregroundMark x1="71123" y1="73118" x2="71123" y2="73118"/>
                          <a14:foregroundMark x1="71123" y1="73118" x2="71123" y2="73118"/>
                          <a14:foregroundMark x1="78075" y1="69892" x2="78075" y2="68817"/>
                          <a14:foregroundMark x1="79679" y1="66667" x2="79679" y2="66667"/>
                          <a14:foregroundMark x1="80749" y1="66667" x2="80749" y2="66667"/>
                        </a14:backgroundRemoval>
                      </a14:imgEffect>
                    </a14:imgLayer>
                  </a14:imgProps>
                </a:ext>
                <a:ext uri="{28A0092B-C50C-407E-A947-70E740481C1C}">
                  <a14:useLocalDpi xmlns:a14="http://schemas.microsoft.com/office/drawing/2010/main" val="0"/>
                </a:ext>
              </a:extLst>
            </a:blip>
            <a:stretch>
              <a:fillRect/>
            </a:stretch>
          </p:blipFill>
          <p:spPr>
            <a:xfrm rot="840000">
              <a:off x="4974614" y="1400822"/>
              <a:ext cx="974034" cy="564465"/>
            </a:xfrm>
            <a:prstGeom prst="rect">
              <a:avLst/>
            </a:prstGeom>
          </p:spPr>
        </p:pic>
      </p:grpSp>
      <p:sp>
        <p:nvSpPr>
          <p:cNvPr id="83" name="テキスト ボックス 82">
            <a:extLst>
              <a:ext uri="{FF2B5EF4-FFF2-40B4-BE49-F238E27FC236}">
                <a16:creationId xmlns:a16="http://schemas.microsoft.com/office/drawing/2014/main" id="{7BBDD7B1-D8D5-4A63-9BAD-5570583843A6}"/>
              </a:ext>
            </a:extLst>
          </p:cNvPr>
          <p:cNvSpPr txBox="1"/>
          <p:nvPr/>
        </p:nvSpPr>
        <p:spPr>
          <a:xfrm>
            <a:off x="1602223" y="2154123"/>
            <a:ext cx="3746612" cy="307777"/>
          </a:xfrm>
          <a:prstGeom prst="rect">
            <a:avLst/>
          </a:prstGeom>
          <a:noFill/>
        </p:spPr>
        <p:txBody>
          <a:bodyPr wrap="square" rtlCol="0" anchor="b">
            <a:spAutoFit/>
          </a:bodyPr>
          <a:lstStyle/>
          <a:p>
            <a:pPr algn="dist"/>
            <a:r>
              <a:rPr kumimoji="1" lang="ja-JP" altLang="en-US" sz="1400" dirty="0">
                <a:latin typeface="+mn-ea"/>
              </a:rPr>
              <a:t>新しい保険証が必要なときは</a:t>
            </a:r>
            <a:r>
              <a:rPr kumimoji="1" lang="en-US" altLang="ja-JP" sz="1400" dirty="0">
                <a:latin typeface="+mn-ea"/>
              </a:rPr>
              <a:t>…</a:t>
            </a:r>
            <a:endParaRPr kumimoji="1" lang="ja-JP" altLang="en-US" sz="1100" dirty="0">
              <a:latin typeface="+mn-ea"/>
            </a:endParaRPr>
          </a:p>
        </p:txBody>
      </p:sp>
      <p:grpSp>
        <p:nvGrpSpPr>
          <p:cNvPr id="13" name="グループ化 12">
            <a:extLst>
              <a:ext uri="{FF2B5EF4-FFF2-40B4-BE49-F238E27FC236}">
                <a16:creationId xmlns:a16="http://schemas.microsoft.com/office/drawing/2014/main" id="{552C17D8-F58A-4B1E-B192-765309ED31E6}"/>
              </a:ext>
            </a:extLst>
          </p:cNvPr>
          <p:cNvGrpSpPr/>
          <p:nvPr/>
        </p:nvGrpSpPr>
        <p:grpSpPr>
          <a:xfrm>
            <a:off x="1711426" y="6790303"/>
            <a:ext cx="692615" cy="156331"/>
            <a:chOff x="2097881" y="6790303"/>
            <a:chExt cx="692615" cy="156331"/>
          </a:xfrm>
        </p:grpSpPr>
        <p:sp>
          <p:nvSpPr>
            <p:cNvPr id="11" name="正方形/長方形 10">
              <a:extLst>
                <a:ext uri="{FF2B5EF4-FFF2-40B4-BE49-F238E27FC236}">
                  <a16:creationId xmlns:a16="http://schemas.microsoft.com/office/drawing/2014/main" id="{7E5F127E-5C43-486B-AB6F-FA1525D8CE4B}"/>
                </a:ext>
              </a:extLst>
            </p:cNvPr>
            <p:cNvSpPr/>
            <p:nvPr/>
          </p:nvSpPr>
          <p:spPr>
            <a:xfrm>
              <a:off x="2097881" y="6790303"/>
              <a:ext cx="368713" cy="107616"/>
            </a:xfrm>
            <a:prstGeom prst="rect">
              <a:avLst/>
            </a:prstGeom>
            <a:noFill/>
            <a:ln>
              <a:solidFill>
                <a:schemeClr val="bg1">
                  <a:lumMod val="50000"/>
                </a:schemeClr>
              </a:solidFill>
            </a:ln>
            <a:scene3d>
              <a:camera prst="orthographicFront"/>
              <a:lightRig rig="threePt" dir="t"/>
            </a:scene3d>
            <a:sp3d>
              <a:bevelT prst="relaxedInset"/>
              <a:bevelB w="127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500" dirty="0">
                  <a:solidFill>
                    <a:schemeClr val="tx1"/>
                  </a:solidFill>
                  <a:latin typeface="UD デジタル 教科書体 NK-B" panose="02020700000000000000" pitchFamily="18" charset="-128"/>
                  <a:ea typeface="UD デジタル 教科書体 NK-B" panose="02020700000000000000" pitchFamily="18" charset="-128"/>
                </a:rPr>
                <a:t>マイナポ</a:t>
              </a:r>
            </a:p>
          </p:txBody>
        </p:sp>
        <p:sp>
          <p:nvSpPr>
            <p:cNvPr id="67" name="正方形/長方形 66">
              <a:extLst>
                <a:ext uri="{FF2B5EF4-FFF2-40B4-BE49-F238E27FC236}">
                  <a16:creationId xmlns:a16="http://schemas.microsoft.com/office/drawing/2014/main" id="{4F71230F-A576-442E-88E7-C0B2806F4513}"/>
                </a:ext>
              </a:extLst>
            </p:cNvPr>
            <p:cNvSpPr/>
            <p:nvPr/>
          </p:nvSpPr>
          <p:spPr>
            <a:xfrm>
              <a:off x="2537944" y="6790303"/>
              <a:ext cx="191346" cy="107616"/>
            </a:xfrm>
            <a:prstGeom prst="rect">
              <a:avLst/>
            </a:prstGeom>
            <a:ln/>
          </p:spPr>
          <p:style>
            <a:lnRef idx="1">
              <a:schemeClr val="accent3"/>
            </a:lnRef>
            <a:fillRef idx="3">
              <a:schemeClr val="accent3"/>
            </a:fillRef>
            <a:effectRef idx="2">
              <a:schemeClr val="accent3"/>
            </a:effectRef>
            <a:fontRef idx="minor">
              <a:schemeClr val="lt1"/>
            </a:fontRef>
          </p:style>
          <p:txBody>
            <a:bodyPr lIns="0" tIns="0" rIns="0" bIns="0" rtlCol="0" anchor="ctr"/>
            <a:lstStyle/>
            <a:p>
              <a:pPr algn="ctr"/>
              <a:r>
                <a:rPr kumimoji="1" lang="ja-JP" altLang="en-US" sz="500" dirty="0">
                  <a:solidFill>
                    <a:schemeClr val="tx1"/>
                  </a:solidFill>
                  <a:latin typeface="UD デジタル 教科書体 NK-B" panose="02020700000000000000" pitchFamily="18" charset="-128"/>
                  <a:ea typeface="UD デジタル 教科書体 NK-B" panose="02020700000000000000" pitchFamily="18" charset="-128"/>
                </a:rPr>
                <a:t>検索</a:t>
              </a:r>
            </a:p>
          </p:txBody>
        </p:sp>
        <p:pic>
          <p:nvPicPr>
            <p:cNvPr id="17" name="図 16">
              <a:extLst>
                <a:ext uri="{FF2B5EF4-FFF2-40B4-BE49-F238E27FC236}">
                  <a16:creationId xmlns:a16="http://schemas.microsoft.com/office/drawing/2014/main" id="{0E720DAD-9F44-4A69-A85A-575A63457C0F}"/>
                </a:ext>
              </a:extLst>
            </p:cNvPr>
            <p:cNvPicPr>
              <a:picLocks noChangeAspect="1"/>
            </p:cNvPicPr>
            <p:nvPr/>
          </p:nvPicPr>
          <p:blipFill>
            <a:blip r:embed="rId10">
              <a:extLst>
                <a:ext uri="{BEBA8EAE-BF5A-486C-A8C5-ECC9F3942E4B}">
                  <a14:imgProps xmlns:a14="http://schemas.microsoft.com/office/drawing/2010/main">
                    <a14:imgLayer r:embed="rId11">
                      <a14:imgEffect>
                        <a14:backgroundRemoval t="10000" b="90000" l="10000" r="90000">
                          <a14:foregroundMark x1="43284" y1="43537" x2="43284" y2="43537"/>
                          <a14:foregroundMark x1="38806" y1="38095" x2="38806" y2="38095"/>
                          <a14:foregroundMark x1="33582" y1="33333" x2="33582" y2="33333"/>
                          <a14:foregroundMark x1="30597" y1="37415" x2="30597" y2="38776"/>
                          <a14:foregroundMark x1="30597" y1="41497" x2="30597" y2="44218"/>
                          <a14:foregroundMark x1="29104" y1="47619" x2="29104" y2="49660"/>
                          <a14:foregroundMark x1="28358" y1="54422" x2="28358" y2="55102"/>
                          <a14:foregroundMark x1="28358" y1="57143" x2="28358" y2="58503"/>
                          <a14:foregroundMark x1="49254" y1="53741" x2="49254" y2="54422"/>
                          <a14:foregroundMark x1="46269" y1="57143" x2="46269" y2="57143"/>
                          <a14:foregroundMark x1="46269" y1="58503" x2="46269" y2="59864"/>
                          <a14:foregroundMark x1="47015" y1="61224" x2="47761" y2="62585"/>
                          <a14:foregroundMark x1="47761" y1="63265" x2="47761" y2="63265"/>
                        </a14:backgroundRemoval>
                      </a14:imgEffect>
                    </a14:imgLayer>
                  </a14:imgProps>
                </a:ext>
                <a:ext uri="{28A0092B-C50C-407E-A947-70E740481C1C}">
                  <a14:useLocalDpi xmlns:a14="http://schemas.microsoft.com/office/drawing/2010/main" val="0"/>
                </a:ext>
              </a:extLst>
            </a:blip>
            <a:stretch>
              <a:fillRect/>
            </a:stretch>
          </p:blipFill>
          <p:spPr>
            <a:xfrm>
              <a:off x="2683020" y="6828731"/>
              <a:ext cx="107476" cy="117903"/>
            </a:xfrm>
            <a:prstGeom prst="rect">
              <a:avLst/>
            </a:prstGeom>
          </p:spPr>
        </p:pic>
      </p:grpSp>
      <p:sp>
        <p:nvSpPr>
          <p:cNvPr id="44" name="テキスト ボックス 43">
            <a:extLst>
              <a:ext uri="{FF2B5EF4-FFF2-40B4-BE49-F238E27FC236}">
                <a16:creationId xmlns:a16="http://schemas.microsoft.com/office/drawing/2014/main" id="{C4F8AF11-DD12-4DC3-AA46-13140DA942B0}"/>
              </a:ext>
            </a:extLst>
          </p:cNvPr>
          <p:cNvSpPr txBox="1"/>
          <p:nvPr/>
        </p:nvSpPr>
        <p:spPr>
          <a:xfrm>
            <a:off x="872464" y="2825312"/>
            <a:ext cx="5247527" cy="646331"/>
          </a:xfrm>
          <a:prstGeom prst="rect">
            <a:avLst/>
          </a:prstGeom>
          <a:noFill/>
        </p:spPr>
        <p:txBody>
          <a:bodyPr wrap="square" rtlCol="0" anchor="b">
            <a:spAutoFit/>
          </a:bodyPr>
          <a:lstStyle/>
          <a:p>
            <a:r>
              <a:rPr kumimoji="1" lang="ja-JP" altLang="en-US" sz="3600" dirty="0">
                <a:latin typeface="+mn-ea"/>
              </a:rPr>
              <a:t>マイナ保険証</a:t>
            </a:r>
            <a:r>
              <a:rPr kumimoji="1" lang="ja-JP" altLang="en-US" sz="2000" dirty="0">
                <a:latin typeface="+mn-ea"/>
              </a:rPr>
              <a:t>をご利用ください</a:t>
            </a:r>
            <a:endParaRPr kumimoji="1" lang="ja-JP" altLang="en-US" sz="3200" dirty="0">
              <a:latin typeface="+mn-ea"/>
            </a:endParaRPr>
          </a:p>
        </p:txBody>
      </p:sp>
      <p:pic>
        <p:nvPicPr>
          <p:cNvPr id="15" name="図 14">
            <a:extLst>
              <a:ext uri="{FF2B5EF4-FFF2-40B4-BE49-F238E27FC236}">
                <a16:creationId xmlns:a16="http://schemas.microsoft.com/office/drawing/2014/main" id="{D962035D-8EBC-478F-B4CD-8D52D6192966}"/>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rot="1080000">
            <a:off x="5212248" y="1703753"/>
            <a:ext cx="387534" cy="243939"/>
          </a:xfrm>
          <a:prstGeom prst="rect">
            <a:avLst/>
          </a:prstGeom>
        </p:spPr>
      </p:pic>
    </p:spTree>
    <p:extLst>
      <p:ext uri="{BB962C8B-B14F-4D97-AF65-F5344CB8AC3E}">
        <p14:creationId xmlns:p14="http://schemas.microsoft.com/office/powerpoint/2010/main" val="318875010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561</TotalTime>
  <Words>374</Words>
  <Application>Microsoft Office PowerPoint</Application>
  <PresentationFormat>A4 210 x 297 mm</PresentationFormat>
  <Paragraphs>24</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UD デジタル 教科書体 NK-B</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片岡 芳浩</dc:creator>
  <cp:lastModifiedBy>山室　恵子</cp:lastModifiedBy>
  <cp:revision>62</cp:revision>
  <cp:lastPrinted>2024-11-29T01:09:50Z</cp:lastPrinted>
  <dcterms:created xsi:type="dcterms:W3CDTF">2024-07-29T04:42:26Z</dcterms:created>
  <dcterms:modified xsi:type="dcterms:W3CDTF">2024-11-29T01:19:58Z</dcterms:modified>
</cp:coreProperties>
</file>